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94" r:id="rId3"/>
    <p:sldId id="260" r:id="rId4"/>
    <p:sldId id="272" r:id="rId5"/>
    <p:sldId id="304" r:id="rId6"/>
    <p:sldId id="273" r:id="rId7"/>
    <p:sldId id="275" r:id="rId8"/>
    <p:sldId id="274" r:id="rId9"/>
    <p:sldId id="276" r:id="rId10"/>
    <p:sldId id="292" r:id="rId11"/>
    <p:sldId id="293" r:id="rId12"/>
    <p:sldId id="303" r:id="rId13"/>
    <p:sldId id="277" r:id="rId14"/>
    <p:sldId id="278" r:id="rId15"/>
    <p:sldId id="279" r:id="rId16"/>
    <p:sldId id="263" r:id="rId17"/>
    <p:sldId id="264" r:id="rId18"/>
    <p:sldId id="281" r:id="rId19"/>
    <p:sldId id="282" r:id="rId20"/>
    <p:sldId id="283" r:id="rId21"/>
    <p:sldId id="285" r:id="rId22"/>
    <p:sldId id="286" r:id="rId23"/>
    <p:sldId id="287" r:id="rId24"/>
    <p:sldId id="288" r:id="rId25"/>
    <p:sldId id="267" r:id="rId26"/>
    <p:sldId id="289" r:id="rId27"/>
    <p:sldId id="290" r:id="rId28"/>
    <p:sldId id="291" r:id="rId29"/>
    <p:sldId id="306" r:id="rId30"/>
    <p:sldId id="302" r:id="rId31"/>
    <p:sldId id="296" r:id="rId32"/>
    <p:sldId id="299" r:id="rId33"/>
    <p:sldId id="297" r:id="rId34"/>
    <p:sldId id="301" r:id="rId35"/>
    <p:sldId id="298" r:id="rId36"/>
    <p:sldId id="300" r:id="rId37"/>
    <p:sldId id="295" r:id="rId38"/>
    <p:sldId id="305" r:id="rId3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jpeg>
</file>

<file path=ppt/media/image49.jpg>
</file>

<file path=ppt/media/image5.jpg>
</file>

<file path=ppt/media/image50.png>
</file>

<file path=ppt/media/image51.png>
</file>

<file path=ppt/media/image52.png>
</file>

<file path=ppt/media/image53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490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79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702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08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2578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40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2114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0263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90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3256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6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600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850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57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666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465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7393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5139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05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099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1189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703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69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18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75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29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43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5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9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6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Telangana Growth Analysis</a:t>
            </a:r>
            <a:endParaRPr lang="en-US" sz="5249" dirty="0"/>
          </a:p>
        </p:txBody>
      </p:sp>
      <p:sp>
        <p:nvSpPr>
          <p:cNvPr id="6" name="Shape 3"/>
          <p:cNvSpPr/>
          <p:nvPr/>
        </p:nvSpPr>
        <p:spPr>
          <a:xfrm>
            <a:off x="833199" y="55948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19" y="5602486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99686" y="5417224"/>
            <a:ext cx="2368672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AD8E9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a" pitchFamily="34" charset="-120"/>
              </a:rPr>
              <a:t>by </a:t>
            </a:r>
            <a:r>
              <a:rPr lang="en-US" sz="2187" b="1" dirty="0" err="1">
                <a:solidFill>
                  <a:srgbClr val="DAD8E9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a" pitchFamily="34" charset="-120"/>
              </a:rPr>
              <a:t>Jegan</a:t>
            </a:r>
            <a:r>
              <a:rPr lang="en-US" sz="2187" b="1" dirty="0">
                <a:solidFill>
                  <a:srgbClr val="DAD8E9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a" pitchFamily="34" charset="-120"/>
              </a:rPr>
              <a:t> Balaji B S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AD8E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Dept of CSE, Indian Institute of Technology Kanpur</a:t>
            </a: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28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Districts with Stamp Registration Revenue below 10 Billion INR in FY2021 </a:t>
            </a:r>
            <a:endParaRPr 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ED8ED2-0209-80D1-2FB4-AF13392B6F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42908" y="1279772"/>
            <a:ext cx="6820347" cy="66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712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6061" y="222945"/>
            <a:ext cx="14232367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28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Districts with Stamp Registration Revenue between 10-50 Billion INR in FY2021 </a:t>
            </a:r>
            <a:endParaRPr 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ED8ED2-0209-80D1-2FB4-AF13392B6F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42908" y="1370586"/>
            <a:ext cx="6820347" cy="644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132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28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Districts with Stamp Registration Revenue above 50 Billion INR in FY2022 </a:t>
            </a:r>
            <a:endParaRPr 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ED8ED2-0209-80D1-2FB4-AF13392B6F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42908" y="1401897"/>
            <a:ext cx="6820347" cy="638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60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Diesel Vehicles – Quarter-wise sales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745170-959A-FCC9-C833-197C0E669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820" y="1840032"/>
            <a:ext cx="13724847" cy="581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64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Petrol Vehicles – Quarter-wise sales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745170-959A-FCC9-C833-197C0E6692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54820" y="1893645"/>
            <a:ext cx="13724847" cy="571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379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Electric Vehicles – Quarter-wise sales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745170-959A-FCC9-C833-197C0E6692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54820" y="1873825"/>
            <a:ext cx="13724847" cy="575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865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624376" y="1339810"/>
            <a:ext cx="59436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Vehicle Sales Analysis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376" y="2478524"/>
            <a:ext cx="2905006" cy="179534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24376" y="4551521"/>
            <a:ext cx="290500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Seasonal Sales Trends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624376" y="5468064"/>
            <a:ext cx="29050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Vehicle sales tend to be higher during the festive season and lower during the summer months.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2638" y="2478524"/>
            <a:ext cx="2905006" cy="179534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62638" y="455152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Driving Factors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862638" y="5120878"/>
            <a:ext cx="29050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Higher fuel prices and a push towards green energy have led to an increase in the demand for hybrid and electric vehicles.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899" y="2478524"/>
            <a:ext cx="2905125" cy="179546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00899" y="4551640"/>
            <a:ext cx="290512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Vehicle Class Preferences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00899" y="5468183"/>
            <a:ext cx="29051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Motocycles are the preferred vehicle class across many districts, especially in rural areas.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1607743" y="195981"/>
            <a:ext cx="138201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Vehicle Sales by Class(Motorcycle and Motorcar)</a:t>
            </a:r>
            <a:endParaRPr lang="en-US" sz="4000" dirty="0"/>
          </a:p>
        </p:txBody>
      </p:sp>
      <p:sp>
        <p:nvSpPr>
          <p:cNvPr id="5" name="Shape 2"/>
          <p:cNvSpPr/>
          <p:nvPr/>
        </p:nvSpPr>
        <p:spPr>
          <a:xfrm>
            <a:off x="726140" y="1075466"/>
            <a:ext cx="6540650" cy="5980922"/>
          </a:xfrm>
          <a:prstGeom prst="roundRect">
            <a:avLst>
              <a:gd name="adj" fmla="val 4073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855232" y="7203312"/>
            <a:ext cx="6411558" cy="691402"/>
          </a:xfrm>
          <a:prstGeom prst="roundRect">
            <a:avLst>
              <a:gd name="adj" fmla="val 3569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A99627C-B39E-3D0D-E512-9E2B6F24F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755" y="1260117"/>
            <a:ext cx="5990443" cy="570936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4F54ECE-44C2-42E8-048F-314A42895252}"/>
              </a:ext>
            </a:extLst>
          </p:cNvPr>
          <p:cNvSpPr txBox="1"/>
          <p:nvPr/>
        </p:nvSpPr>
        <p:spPr>
          <a:xfrm flipH="1">
            <a:off x="822961" y="7346587"/>
            <a:ext cx="6540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Motorcycle sales: Significant Contribution from South East Districts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56751C02-3C94-AC62-FCF5-6DB75C95026A}"/>
              </a:ext>
            </a:extLst>
          </p:cNvPr>
          <p:cNvSpPr/>
          <p:nvPr/>
        </p:nvSpPr>
        <p:spPr>
          <a:xfrm>
            <a:off x="7678270" y="988561"/>
            <a:ext cx="6540650" cy="5980922"/>
          </a:xfrm>
          <a:prstGeom prst="roundRect">
            <a:avLst>
              <a:gd name="adj" fmla="val 4073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0F067C07-D6E5-78A4-007F-34B0E5BDF4B3}"/>
              </a:ext>
            </a:extLst>
          </p:cNvPr>
          <p:cNvSpPr/>
          <p:nvPr/>
        </p:nvSpPr>
        <p:spPr>
          <a:xfrm>
            <a:off x="7718611" y="7268901"/>
            <a:ext cx="6411558" cy="691402"/>
          </a:xfrm>
          <a:prstGeom prst="roundRect">
            <a:avLst>
              <a:gd name="adj" fmla="val 3569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570F76-52C6-AA51-A355-BDF607754582}"/>
              </a:ext>
            </a:extLst>
          </p:cNvPr>
          <p:cNvSpPr txBox="1"/>
          <p:nvPr/>
        </p:nvSpPr>
        <p:spPr>
          <a:xfrm flipH="1">
            <a:off x="8122022" y="7414875"/>
            <a:ext cx="620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Motorcar Sales : Significant Contribution from Hyderabad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2C9EB41-A5AF-D5CE-38E7-DF224FC7EC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5602" y="1260118"/>
            <a:ext cx="5674502" cy="53971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1468418" y="158410"/>
            <a:ext cx="138201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Vehicle Sales by Class(Autorickshaw and Agriculture)</a:t>
            </a:r>
            <a:endParaRPr lang="en-US" sz="3600" dirty="0"/>
          </a:p>
        </p:txBody>
      </p:sp>
      <p:sp>
        <p:nvSpPr>
          <p:cNvPr id="5" name="Shape 2"/>
          <p:cNvSpPr/>
          <p:nvPr/>
        </p:nvSpPr>
        <p:spPr>
          <a:xfrm>
            <a:off x="726140" y="1075466"/>
            <a:ext cx="6540650" cy="5980922"/>
          </a:xfrm>
          <a:prstGeom prst="roundRect">
            <a:avLst>
              <a:gd name="adj" fmla="val 4073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855232" y="7203312"/>
            <a:ext cx="6411558" cy="691402"/>
          </a:xfrm>
          <a:prstGeom prst="roundRect">
            <a:avLst>
              <a:gd name="adj" fmla="val 3569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A99627C-B39E-3D0D-E512-9E2B6F24F12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70024" y="1260117"/>
            <a:ext cx="5789905" cy="570936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4F54ECE-44C2-42E8-048F-314A42895252}"/>
              </a:ext>
            </a:extLst>
          </p:cNvPr>
          <p:cNvSpPr txBox="1"/>
          <p:nvPr/>
        </p:nvSpPr>
        <p:spPr>
          <a:xfrm flipH="1">
            <a:off x="879503" y="7276375"/>
            <a:ext cx="6540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Autorickshaw sales: Significant Contribution from Hyderabad and even more contribution from its </a:t>
            </a:r>
            <a:r>
              <a:rPr lang="en-US" dirty="0" err="1">
                <a:solidFill>
                  <a:schemeClr val="bg1"/>
                </a:solidFill>
              </a:rPr>
              <a:t>neighbouring</a:t>
            </a:r>
            <a:r>
              <a:rPr lang="en-US" dirty="0">
                <a:solidFill>
                  <a:schemeClr val="bg1"/>
                </a:solidFill>
              </a:rPr>
              <a:t> districts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56751C02-3C94-AC62-FCF5-6DB75C95026A}"/>
              </a:ext>
            </a:extLst>
          </p:cNvPr>
          <p:cNvSpPr/>
          <p:nvPr/>
        </p:nvSpPr>
        <p:spPr>
          <a:xfrm>
            <a:off x="7678270" y="988561"/>
            <a:ext cx="6540650" cy="5980922"/>
          </a:xfrm>
          <a:prstGeom prst="roundRect">
            <a:avLst>
              <a:gd name="adj" fmla="val 4073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0F067C07-D6E5-78A4-007F-34B0E5BDF4B3}"/>
              </a:ext>
            </a:extLst>
          </p:cNvPr>
          <p:cNvSpPr/>
          <p:nvPr/>
        </p:nvSpPr>
        <p:spPr>
          <a:xfrm>
            <a:off x="7444426" y="7241039"/>
            <a:ext cx="6774494" cy="691402"/>
          </a:xfrm>
          <a:prstGeom prst="roundRect">
            <a:avLst>
              <a:gd name="adj" fmla="val 3569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570F76-52C6-AA51-A355-BDF607754582}"/>
              </a:ext>
            </a:extLst>
          </p:cNvPr>
          <p:cNvSpPr txBox="1"/>
          <p:nvPr/>
        </p:nvSpPr>
        <p:spPr>
          <a:xfrm flipH="1">
            <a:off x="7444425" y="7241039"/>
            <a:ext cx="6943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Agriculture Sales : Significant Contribution from Hyderabad and slightly less but still significant contribution from its </a:t>
            </a:r>
            <a:r>
              <a:rPr lang="en-US" dirty="0" err="1">
                <a:solidFill>
                  <a:schemeClr val="bg1"/>
                </a:solidFill>
              </a:rPr>
              <a:t>neighbouring</a:t>
            </a:r>
            <a:r>
              <a:rPr lang="en-US" dirty="0">
                <a:solidFill>
                  <a:schemeClr val="bg1"/>
                </a:solidFill>
              </a:rPr>
              <a:t> districts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2C9EB41-A5AF-D5CE-38E7-DF224FC7EC0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145602" y="1286354"/>
            <a:ext cx="5674502" cy="534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976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047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Diesel Vehicle Sales – Growth(FY2021 vs FY2022)</a:t>
            </a:r>
            <a:endParaRPr 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CC472E-F864-2631-ED7C-1D14FF4C76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49100" y="1126588"/>
            <a:ext cx="12348307" cy="2759107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35461E41-698A-D8DF-F456-4657AA487723}"/>
              </a:ext>
            </a:extLst>
          </p:cNvPr>
          <p:cNvSpPr/>
          <p:nvPr/>
        </p:nvSpPr>
        <p:spPr>
          <a:xfrm>
            <a:off x="905435" y="4220893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047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Petrol Vehicle Sales – Growth(FY2021 vs FY2022)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C05D05-0E51-84FC-926D-43E3FE3B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549099" y="4841872"/>
            <a:ext cx="12348307" cy="269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74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38114" y="395067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0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Objectives</a:t>
            </a:r>
            <a:endParaRPr lang="en-US" sz="40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21218B7-4EB8-86BB-717F-78CFF1AEF0CA}"/>
              </a:ext>
            </a:extLst>
          </p:cNvPr>
          <p:cNvSpPr/>
          <p:nvPr/>
        </p:nvSpPr>
        <p:spPr>
          <a:xfrm>
            <a:off x="548640" y="1589908"/>
            <a:ext cx="1359766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32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Welcome to our analysis of Telangana's economic growth. I have identified several key factors that have contributed to the region's success. Join me as we explore these factors in detail.</a:t>
            </a:r>
            <a:endParaRPr lang="en-US" sz="32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E9CBA1A8-8BAC-7AE9-F126-EC414DBD174A}"/>
              </a:ext>
            </a:extLst>
          </p:cNvPr>
          <p:cNvSpPr/>
          <p:nvPr/>
        </p:nvSpPr>
        <p:spPr>
          <a:xfrm>
            <a:off x="973049" y="3393960"/>
            <a:ext cx="13173257" cy="2730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Explore Stamp Registration, Transportation and Ts-</a:t>
            </a:r>
            <a:r>
              <a:rPr lang="en-US" sz="2800" b="0" i="0" u="none" strike="noStrike" baseline="0" dirty="0" err="1">
                <a:solidFill>
                  <a:schemeClr val="bg1"/>
                </a:solidFill>
                <a:latin typeface="Arial" panose="020B0604020202020204" pitchFamily="34" charset="0"/>
              </a:rPr>
              <a:t>Ipass</a:t>
            </a:r>
            <a:r>
              <a:rPr lang="en-US" sz="2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 Datasets.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Understand their attributes, categories and time period.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Analyze trends and patterns within each department.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Identify growth opportunities and areas needing attention.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Find correlation among these departments and report the overall growth of the state through insights and relevant visuals such as shape maps. </a:t>
            </a:r>
          </a:p>
        </p:txBody>
      </p:sp>
    </p:spTree>
    <p:extLst>
      <p:ext uri="{BB962C8B-B14F-4D97-AF65-F5344CB8AC3E}">
        <p14:creationId xmlns:p14="http://schemas.microsoft.com/office/powerpoint/2010/main" val="2955307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77731" y="1427801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047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Electric Vehicle Sales – Growth(FY2021 vs FY2022)</a:t>
            </a:r>
            <a:endParaRPr 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CC472E-F864-2631-ED7C-1D14FF4C76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46904" y="2944630"/>
            <a:ext cx="11952698" cy="275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208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77731" y="1427801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Top 5 Sectors with Most Significant Investments (FY2022)</a:t>
            </a:r>
            <a:endParaRPr 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CC472E-F864-2631-ED7C-1D14FF4C76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097741" y="2587200"/>
            <a:ext cx="10434918" cy="506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71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882128" y="240875"/>
            <a:ext cx="14253882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32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Top 3 Districts with Most Sector Investments (FY2019 – FY2022)</a:t>
            </a:r>
            <a:endParaRPr lang="en-US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CC472E-F864-2631-ED7C-1D14FF4C76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25334" y="1780377"/>
            <a:ext cx="5253068" cy="506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1007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District vs Sector Investments– FY2021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745170-959A-FCC9-C833-197C0E6692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8789" y="609677"/>
            <a:ext cx="13812819" cy="749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23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District vs Sector Investments– FY2022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745170-959A-FCC9-C833-197C0E6692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49854" y="609677"/>
            <a:ext cx="13156602" cy="749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2407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957432" y="760809"/>
            <a:ext cx="13199632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Top 3 Districts with Most Sector Investments (Possible Reasons)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3054" y="2593896"/>
            <a:ext cx="44410" cy="4874895"/>
          </a:xfrm>
          <a:prstGeom prst="rect">
            <a:avLst/>
          </a:prstGeom>
          <a:solidFill>
            <a:srgbClr val="64355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565172" y="2995196"/>
            <a:ext cx="777597" cy="44410"/>
          </a:xfrm>
          <a:prstGeom prst="rect">
            <a:avLst/>
          </a:prstGeom>
          <a:solidFill>
            <a:srgbClr val="64355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7065228" y="27674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254180" y="2809161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258" y="281606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Rangareddy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258" y="3385423"/>
            <a:ext cx="346876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Proximity to the capital city.</a:t>
            </a: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</a:rPr>
              <a:t>Extremely high investment in Real Estate and IT</a:t>
            </a:r>
          </a:p>
        </p:txBody>
      </p:sp>
      <p:sp>
        <p:nvSpPr>
          <p:cNvPr id="11" name="Shape 8"/>
          <p:cNvSpPr/>
          <p:nvPr/>
        </p:nvSpPr>
        <p:spPr>
          <a:xfrm>
            <a:off x="6287631" y="4106049"/>
            <a:ext cx="777597" cy="44410"/>
          </a:xfrm>
          <a:prstGeom prst="rect">
            <a:avLst/>
          </a:prstGeom>
          <a:solidFill>
            <a:srgbClr val="64355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7065228" y="387834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7216080" y="3920014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593783" y="3926919"/>
            <a:ext cx="2499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Sangareddy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624376" y="4496276"/>
            <a:ext cx="346876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172" y="5434786"/>
            <a:ext cx="777597" cy="44410"/>
          </a:xfrm>
          <a:prstGeom prst="rect">
            <a:avLst/>
          </a:prstGeom>
          <a:solidFill>
            <a:srgbClr val="64355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4"/>
          <p:cNvSpPr/>
          <p:nvPr/>
        </p:nvSpPr>
        <p:spPr>
          <a:xfrm>
            <a:off x="7065228" y="520707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7219890" y="5248751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258" y="525565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Medchal</a:t>
            </a: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 </a:t>
            </a:r>
            <a:r>
              <a:rPr lang="en-US" sz="2187" dirty="0" err="1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Malkajgiri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258" y="5825014"/>
            <a:ext cx="346876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Proximity to the capital city.</a:t>
            </a: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</a:rPr>
              <a:t>High investment in R&amp;D</a:t>
            </a: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</a:rPr>
              <a:t>Multiple sector investment</a:t>
            </a:r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4E94DF61-9ABE-0821-8E78-61751562A2F9}"/>
              </a:ext>
            </a:extLst>
          </p:cNvPr>
          <p:cNvSpPr/>
          <p:nvPr/>
        </p:nvSpPr>
        <p:spPr>
          <a:xfrm>
            <a:off x="3338243" y="4467575"/>
            <a:ext cx="346876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Proximity to the capital city.</a:t>
            </a: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</a:rPr>
              <a:t>High investment in Plastic and Rubber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District Investment vs Vehicle Sales vs Stamp Revenue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745170-959A-FCC9-C833-197C0E6692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024568" y="609677"/>
            <a:ext cx="10581261" cy="749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1956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FY2022 Sector investment vs Vehicle sales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745170-959A-FCC9-C833-197C0E6692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36417" y="609677"/>
            <a:ext cx="7957563" cy="749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96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Sector investments – Monthly trends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745170-959A-FCC9-C833-197C0E6692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35242" y="837140"/>
            <a:ext cx="13559913" cy="720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313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r>
              <a:rPr lang="en-IN"/>
              <a:t>https://public.tableau.com/app/profile/jegan.balaji.b.s/viz/TelanganaGrowthAnalysis_16961010707980/Sheet1</a:t>
            </a:r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Sector investments – Monthly trends - visualization</a:t>
            </a:r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4FF7B2-BE8C-D93D-5F7F-3F9F26340A31}"/>
              </a:ext>
            </a:extLst>
          </p:cNvPr>
          <p:cNvSpPr txBox="1"/>
          <p:nvPr/>
        </p:nvSpPr>
        <p:spPr>
          <a:xfrm flipH="1">
            <a:off x="1151067" y="3259567"/>
            <a:ext cx="128231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Kindly check this link:</a:t>
            </a:r>
          </a:p>
          <a:p>
            <a:r>
              <a:rPr lang="en-IN" sz="2800" dirty="0">
                <a:solidFill>
                  <a:schemeClr val="bg1"/>
                </a:solidFill>
              </a:rPr>
              <a:t>https://public.tableau.com/app/profile/jegan.balaji.b.s/viz/TelanganaGrowthAnalysis_16961010707980/Sheet1</a:t>
            </a:r>
          </a:p>
        </p:txBody>
      </p:sp>
    </p:spTree>
    <p:extLst>
      <p:ext uri="{BB962C8B-B14F-4D97-AF65-F5344CB8AC3E}">
        <p14:creationId xmlns:p14="http://schemas.microsoft.com/office/powerpoint/2010/main" val="4174961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0239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6586060" y="1611273"/>
            <a:ext cx="7904491" cy="1541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47"/>
              </a:lnSpc>
              <a:buNone/>
            </a:pPr>
            <a:r>
              <a:rPr lang="en-US" sz="323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Top 5 Districts with Highest Document Registration Revenue Growth between FY2019 and FY2022</a:t>
            </a:r>
            <a:endParaRPr lang="en-US" sz="3238" dirty="0"/>
          </a:p>
        </p:txBody>
      </p:sp>
      <p:sp>
        <p:nvSpPr>
          <p:cNvPr id="5" name="Shape 2"/>
          <p:cNvSpPr/>
          <p:nvPr/>
        </p:nvSpPr>
        <p:spPr>
          <a:xfrm>
            <a:off x="6586061" y="3528417"/>
            <a:ext cx="370046" cy="370046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725364" y="3559254"/>
            <a:ext cx="9144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1943" dirty="0"/>
          </a:p>
        </p:txBody>
      </p:sp>
      <p:sp>
        <p:nvSpPr>
          <p:cNvPr id="7" name="Text 4"/>
          <p:cNvSpPr/>
          <p:nvPr/>
        </p:nvSpPr>
        <p:spPr>
          <a:xfrm>
            <a:off x="7120533" y="3584972"/>
            <a:ext cx="1644729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 err="1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Mulugu</a:t>
            </a:r>
            <a:endParaRPr lang="en-US" sz="1619" dirty="0"/>
          </a:p>
        </p:txBody>
      </p:sp>
      <p:sp>
        <p:nvSpPr>
          <p:cNvPr id="9" name="Shape 6"/>
          <p:cNvSpPr/>
          <p:nvPr/>
        </p:nvSpPr>
        <p:spPr>
          <a:xfrm>
            <a:off x="10140553" y="3528417"/>
            <a:ext cx="370046" cy="370046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10253186" y="3559254"/>
            <a:ext cx="14478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1943" dirty="0"/>
          </a:p>
        </p:txBody>
      </p:sp>
      <p:sp>
        <p:nvSpPr>
          <p:cNvPr id="11" name="Text 8"/>
          <p:cNvSpPr/>
          <p:nvPr/>
        </p:nvSpPr>
        <p:spPr>
          <a:xfrm>
            <a:off x="10675025" y="3584972"/>
            <a:ext cx="1644729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Adilabad</a:t>
            </a:r>
            <a:endParaRPr lang="en-US" sz="1619" dirty="0"/>
          </a:p>
        </p:txBody>
      </p:sp>
      <p:sp>
        <p:nvSpPr>
          <p:cNvPr id="13" name="Shape 10"/>
          <p:cNvSpPr/>
          <p:nvPr/>
        </p:nvSpPr>
        <p:spPr>
          <a:xfrm>
            <a:off x="6586061" y="5351264"/>
            <a:ext cx="370046" cy="370046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6698694" y="5382101"/>
            <a:ext cx="14478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1943" dirty="0"/>
          </a:p>
        </p:txBody>
      </p:sp>
      <p:sp>
        <p:nvSpPr>
          <p:cNvPr id="15" name="Text 12"/>
          <p:cNvSpPr/>
          <p:nvPr/>
        </p:nvSpPr>
        <p:spPr>
          <a:xfrm>
            <a:off x="7120533" y="5407819"/>
            <a:ext cx="1889760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>
                <a:solidFill>
                  <a:srgbClr val="DAD8E9"/>
                </a:solidFill>
                <a:latin typeface="Prompt" pitchFamily="34" charset="0"/>
                <a:cs typeface="Prompt" pitchFamily="34" charset="-120"/>
              </a:rPr>
              <a:t>Karimnagar</a:t>
            </a:r>
            <a:endParaRPr lang="en-US" sz="1619" dirty="0"/>
          </a:p>
        </p:txBody>
      </p:sp>
      <p:sp>
        <p:nvSpPr>
          <p:cNvPr id="17" name="Shape 14"/>
          <p:cNvSpPr/>
          <p:nvPr/>
        </p:nvSpPr>
        <p:spPr>
          <a:xfrm>
            <a:off x="10140553" y="5351264"/>
            <a:ext cx="370046" cy="370046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10249376" y="5382101"/>
            <a:ext cx="15240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4</a:t>
            </a:r>
            <a:endParaRPr lang="en-US" sz="1943" dirty="0"/>
          </a:p>
        </p:txBody>
      </p:sp>
      <p:sp>
        <p:nvSpPr>
          <p:cNvPr id="19" name="Text 16"/>
          <p:cNvSpPr/>
          <p:nvPr/>
        </p:nvSpPr>
        <p:spPr>
          <a:xfrm>
            <a:off x="10675025" y="5407819"/>
            <a:ext cx="1644729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 err="1">
                <a:solidFill>
                  <a:srgbClr val="DAD8E9"/>
                </a:solidFill>
                <a:latin typeface="Prompt" pitchFamily="34" charset="0"/>
                <a:cs typeface="Prompt" pitchFamily="34" charset="-120"/>
              </a:rPr>
              <a:t>Mancherial</a:t>
            </a:r>
            <a:endParaRPr lang="en-US" sz="1619" dirty="0"/>
          </a:p>
        </p:txBody>
      </p:sp>
      <p:sp>
        <p:nvSpPr>
          <p:cNvPr id="22" name="Shape 10">
            <a:extLst>
              <a:ext uri="{FF2B5EF4-FFF2-40B4-BE49-F238E27FC236}">
                <a16:creationId xmlns:a16="http://schemas.microsoft.com/office/drawing/2014/main" id="{40E01518-2F1A-F2D3-7386-09A59A3F4BC3}"/>
              </a:ext>
            </a:extLst>
          </p:cNvPr>
          <p:cNvSpPr/>
          <p:nvPr/>
        </p:nvSpPr>
        <p:spPr>
          <a:xfrm>
            <a:off x="8541845" y="6883445"/>
            <a:ext cx="370046" cy="322512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4" name="Text 15">
            <a:extLst>
              <a:ext uri="{FF2B5EF4-FFF2-40B4-BE49-F238E27FC236}">
                <a16:creationId xmlns:a16="http://schemas.microsoft.com/office/drawing/2014/main" id="{B6A20A4F-D369-5791-7F94-967347D35CA6}"/>
              </a:ext>
            </a:extLst>
          </p:cNvPr>
          <p:cNvSpPr/>
          <p:nvPr/>
        </p:nvSpPr>
        <p:spPr>
          <a:xfrm>
            <a:off x="8650668" y="6872968"/>
            <a:ext cx="15240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6" name="Text 12">
            <a:extLst>
              <a:ext uri="{FF2B5EF4-FFF2-40B4-BE49-F238E27FC236}">
                <a16:creationId xmlns:a16="http://schemas.microsoft.com/office/drawing/2014/main" id="{273EACA3-D2D2-3713-D90B-C1F831779B21}"/>
              </a:ext>
            </a:extLst>
          </p:cNvPr>
          <p:cNvSpPr/>
          <p:nvPr/>
        </p:nvSpPr>
        <p:spPr>
          <a:xfrm>
            <a:off x="9010293" y="6883445"/>
            <a:ext cx="1889760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Medchal Malkajgiri</a:t>
            </a:r>
            <a:endParaRPr lang="en-US" sz="1619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005E23F-12EB-7756-0188-2AA180245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205" y="2838849"/>
            <a:ext cx="5453818" cy="5086504"/>
          </a:xfrm>
          <a:prstGeom prst="rect">
            <a:avLst/>
          </a:prstGeom>
        </p:spPr>
      </p:pic>
      <p:sp>
        <p:nvSpPr>
          <p:cNvPr id="28" name="Text 1">
            <a:extLst>
              <a:ext uri="{FF2B5EF4-FFF2-40B4-BE49-F238E27FC236}">
                <a16:creationId xmlns:a16="http://schemas.microsoft.com/office/drawing/2014/main" id="{73DC0B60-3DF8-391C-2D25-632A1B66A205}"/>
              </a:ext>
            </a:extLst>
          </p:cNvPr>
          <p:cNvSpPr/>
          <p:nvPr/>
        </p:nvSpPr>
        <p:spPr>
          <a:xfrm>
            <a:off x="529504" y="288422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Document Registration Revenue(FY2019-FY2022)</a:t>
            </a:r>
            <a:endParaRPr lang="en-US" sz="3600" dirty="0"/>
          </a:p>
        </p:txBody>
      </p:sp>
      <p:sp>
        <p:nvSpPr>
          <p:cNvPr id="29" name="Text 1">
            <a:extLst>
              <a:ext uri="{FF2B5EF4-FFF2-40B4-BE49-F238E27FC236}">
                <a16:creationId xmlns:a16="http://schemas.microsoft.com/office/drawing/2014/main" id="{404D1C00-0D3A-F08D-F088-7C284EE68466}"/>
              </a:ext>
            </a:extLst>
          </p:cNvPr>
          <p:cNvSpPr/>
          <p:nvPr/>
        </p:nvSpPr>
        <p:spPr>
          <a:xfrm>
            <a:off x="251599" y="1257542"/>
            <a:ext cx="5966321" cy="13780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47"/>
              </a:lnSpc>
              <a:buNone/>
            </a:pPr>
            <a:r>
              <a:rPr lang="en-US" sz="28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Document Registration Revenue District-wise(FY2019-FY2022)</a:t>
            </a:r>
            <a:endParaRPr lang="en-US" sz="2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50607" y="-247426"/>
            <a:ext cx="14630400" cy="9044107"/>
          </a:xfrm>
          <a:prstGeom prst="rect">
            <a:avLst/>
          </a:prstGeom>
          <a:solidFill>
            <a:srgbClr val="0B0C23">
              <a:alpha val="75000"/>
            </a:srgbClr>
          </a:solidFill>
          <a:ln w="9644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31575" y="427673"/>
            <a:ext cx="6567130" cy="9720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Top 5 Districts for Commercial Property Investment</a:t>
            </a:r>
            <a:endParaRPr lang="en-US" sz="3062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1575" y="1710690"/>
            <a:ext cx="2033468" cy="125670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031575" y="3161705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Hyderabad</a:t>
            </a:r>
            <a:endParaRPr lang="en-US" sz="1531" dirty="0"/>
          </a:p>
        </p:txBody>
      </p:sp>
      <p:sp>
        <p:nvSpPr>
          <p:cNvPr id="7" name="Text 3"/>
          <p:cNvSpPr/>
          <p:nvPr/>
        </p:nvSpPr>
        <p:spPr>
          <a:xfrm>
            <a:off x="4031575" y="3560207"/>
            <a:ext cx="2033468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As the state capital, Hyderabad offers a thriving commercial market with a range of opportunities for investors.</a:t>
            </a:r>
            <a:endParaRPr lang="en-US" sz="1225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8287" y="1710690"/>
            <a:ext cx="2033588" cy="125682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298287" y="3161824"/>
            <a:ext cx="2033588" cy="7290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Warangal</a:t>
            </a:r>
            <a:endParaRPr lang="en-US" sz="1531" dirty="0"/>
          </a:p>
        </p:txBody>
      </p:sp>
      <p:sp>
        <p:nvSpPr>
          <p:cNvPr id="10" name="Text 5"/>
          <p:cNvSpPr/>
          <p:nvPr/>
        </p:nvSpPr>
        <p:spPr>
          <a:xfrm>
            <a:off x="6298287" y="3516614"/>
            <a:ext cx="2033588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With its rich history and expanding infrastructure,  Warangal is becoming a hotspot for commercial property investments.</a:t>
            </a:r>
            <a:endParaRPr lang="en-US" sz="1225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5118" y="1710690"/>
            <a:ext cx="2033588" cy="125682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8565118" y="3161824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 err="1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Rangareddy</a:t>
            </a:r>
            <a:endParaRPr lang="en-US" sz="1531" dirty="0"/>
          </a:p>
        </p:txBody>
      </p:sp>
      <p:sp>
        <p:nvSpPr>
          <p:cNvPr id="13" name="Text 7"/>
          <p:cNvSpPr/>
          <p:nvPr/>
        </p:nvSpPr>
        <p:spPr>
          <a:xfrm>
            <a:off x="8565118" y="3560326"/>
            <a:ext cx="2033588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Known for its industrial growth and strategic location, </a:t>
            </a:r>
            <a:r>
              <a:rPr lang="en-US" sz="1225" dirty="0" err="1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Rangareddy</a:t>
            </a:r>
            <a:r>
              <a:rPr lang="en-US" sz="1225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 is an emerging destination for commercial real estate.</a:t>
            </a:r>
            <a:endParaRPr lang="en-US" sz="1225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4459" y="5481066"/>
            <a:ext cx="2033468" cy="125670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287386" y="6867157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 err="1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Sangareddy</a:t>
            </a:r>
            <a:endParaRPr lang="en-US" sz="1531" dirty="0"/>
          </a:p>
        </p:txBody>
      </p:sp>
      <p:sp>
        <p:nvSpPr>
          <p:cNvPr id="16" name="Text 9"/>
          <p:cNvSpPr/>
          <p:nvPr/>
        </p:nvSpPr>
        <p:spPr>
          <a:xfrm>
            <a:off x="4884401" y="6705775"/>
            <a:ext cx="2033468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67255" y="5524659"/>
            <a:ext cx="2033588" cy="1256824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8092736" y="6988661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 err="1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Medchal</a:t>
            </a:r>
            <a:r>
              <a:rPr lang="en-US" sz="1531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 </a:t>
            </a:r>
            <a:r>
              <a:rPr lang="en-US" sz="1531" dirty="0" err="1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Malkajgiri</a:t>
            </a:r>
            <a:endParaRPr lang="en-US" sz="1531" dirty="0"/>
          </a:p>
        </p:txBody>
      </p:sp>
      <p:sp>
        <p:nvSpPr>
          <p:cNvPr id="19" name="Text 11"/>
          <p:cNvSpPr/>
          <p:nvPr/>
        </p:nvSpPr>
        <p:spPr>
          <a:xfrm>
            <a:off x="7967255" y="6737771"/>
            <a:ext cx="2033588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624376" y="814864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Boosting E-Stamp Registration in Telangana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376" y="2647950"/>
            <a:ext cx="2905006" cy="179534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24376" y="4720947"/>
            <a:ext cx="290500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Streamlined Online Process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624376" y="5637490"/>
            <a:ext cx="29050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Simplify and digitize the e-stamp registration process, allowing users to easily register and pay online.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2638" y="2647950"/>
            <a:ext cx="2905006" cy="179534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62638" y="4720947"/>
            <a:ext cx="290500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Public Awareness Campaign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862638" y="5637490"/>
            <a:ext cx="290500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Launch an extensive awareness campaign to educate the public about the benefits and convenience of e-stamp registration.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899" y="2647950"/>
            <a:ext cx="2905125" cy="179546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00899" y="4721066"/>
            <a:ext cx="290512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User-Friendly Mobile App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00899" y="5637609"/>
            <a:ext cx="290512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Create a user-friendly mobile app that provides a seamless experience for e-stamp registration and document verification.</a:t>
            </a:r>
            <a:endParaRPr lang="en-US" sz="175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Hypertension</a:t>
            </a:r>
            <a:endParaRPr lang="en-US" sz="3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C33653-44A6-610A-6E9A-58FB1111D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669940"/>
            <a:ext cx="73152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5857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2187535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Tackling High Blood Pressure in Telangana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3909536"/>
            <a:ext cx="7477601" cy="32012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As many as 13 lakh people in Telangana were found to have high blood pressure (hypertension) during a 2022 survey which so far covered 90 lakh people, Health Minister T. Harish Rao said. </a:t>
            </a:r>
          </a:p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Experts estimate that one-third of the population has blood pressure issues. </a:t>
            </a:r>
          </a:p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The government should focus on raising awareness about the dangers of high blood pressure, encouraging healthy lifestyle habits, and providing access to affordable healthcare for all citizens.</a:t>
            </a:r>
            <a:endParaRPr lang="en-US" sz="20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Per Capita Income</a:t>
            </a:r>
            <a:endParaRPr lang="en-US" sz="3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7F5D587-388B-1170-2D4C-8CC17A1E1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6390" y="769171"/>
            <a:ext cx="7137699" cy="7137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0748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2383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3121343" y="547926"/>
            <a:ext cx="8387596" cy="24826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88"/>
              </a:lnSpc>
              <a:buNone/>
            </a:pPr>
            <a:r>
              <a:rPr lang="en-US" sz="3911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Strategies to Raise Per Capita Income in Districts with Lower Annual Per Capita Income in Telangana</a:t>
            </a:r>
            <a:endParaRPr lang="en-US" sz="3911" dirty="0"/>
          </a:p>
        </p:txBody>
      </p:sp>
      <p:sp>
        <p:nvSpPr>
          <p:cNvPr id="5" name="Text 2"/>
          <p:cNvSpPr/>
          <p:nvPr/>
        </p:nvSpPr>
        <p:spPr>
          <a:xfrm>
            <a:off x="3439120" y="3328511"/>
            <a:ext cx="8069818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503"/>
              </a:lnSpc>
              <a:buSzPct val="100000"/>
              <a:buChar char="•"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Encouraging entrepreneurship and small business development through training programs, access to capital, and tax incentives.</a:t>
            </a:r>
            <a:endParaRPr lang="en-US" sz="1564" dirty="0"/>
          </a:p>
        </p:txBody>
      </p:sp>
      <p:sp>
        <p:nvSpPr>
          <p:cNvPr id="6" name="Text 3"/>
          <p:cNvSpPr/>
          <p:nvPr/>
        </p:nvSpPr>
        <p:spPr>
          <a:xfrm>
            <a:off x="3439120" y="4043243"/>
            <a:ext cx="8069818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503"/>
              </a:lnSpc>
              <a:buSzPct val="100000"/>
              <a:buChar char="•"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Developing and promoting sectors with high potential for growth, such as tourism, IT, and manufacturing.</a:t>
            </a:r>
            <a:endParaRPr lang="en-US" sz="1564" dirty="0"/>
          </a:p>
        </p:txBody>
      </p:sp>
      <p:sp>
        <p:nvSpPr>
          <p:cNvPr id="7" name="Text 4"/>
          <p:cNvSpPr/>
          <p:nvPr/>
        </p:nvSpPr>
        <p:spPr>
          <a:xfrm>
            <a:off x="3439120" y="4757976"/>
            <a:ext cx="8069818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503"/>
              </a:lnSpc>
              <a:buSzPct val="100000"/>
              <a:buChar char="•"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Providing quality education and training programs that are aligned with the job market needs to increase employment opportunities and higher-paying jobs.</a:t>
            </a:r>
            <a:endParaRPr lang="en-US" sz="1564" dirty="0"/>
          </a:p>
        </p:txBody>
      </p:sp>
      <p:sp>
        <p:nvSpPr>
          <p:cNvPr id="8" name="Text 5"/>
          <p:cNvSpPr/>
          <p:nvPr/>
        </p:nvSpPr>
        <p:spPr>
          <a:xfrm>
            <a:off x="3439120" y="5472708"/>
            <a:ext cx="8069818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503"/>
              </a:lnSpc>
              <a:buSzPct val="100000"/>
              <a:buChar char="•"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Improving infrastructure, including transportation and communication networks, to increase access to markets and opportunities.</a:t>
            </a:r>
            <a:endParaRPr lang="en-US" sz="1564" dirty="0"/>
          </a:p>
        </p:txBody>
      </p:sp>
      <p:sp>
        <p:nvSpPr>
          <p:cNvPr id="9" name="Text 6"/>
          <p:cNvSpPr/>
          <p:nvPr/>
        </p:nvSpPr>
        <p:spPr>
          <a:xfrm>
            <a:off x="3439120" y="6187440"/>
            <a:ext cx="8069818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503"/>
              </a:lnSpc>
              <a:buSzPct val="100000"/>
              <a:buChar char="•"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Strengthening social safety net programs to assist the vulnerable population and ensure they have access to basic necessities and services.</a:t>
            </a:r>
            <a:endParaRPr lang="en-US" sz="1564" dirty="0"/>
          </a:p>
        </p:txBody>
      </p:sp>
      <p:sp>
        <p:nvSpPr>
          <p:cNvPr id="10" name="Text 7"/>
          <p:cNvSpPr/>
          <p:nvPr/>
        </p:nvSpPr>
        <p:spPr>
          <a:xfrm>
            <a:off x="3121343" y="7046238"/>
            <a:ext cx="8387596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3"/>
              </a:lnSpc>
              <a:buNone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Implementing these strategies can increase economic growth, create jobs, and raise the per capita income of districts with lower annual per capita income in Telangana.</a:t>
            </a:r>
            <a:endParaRPr lang="en-US" sz="1564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Telangana – Gross Enrollment Ratio increasing</a:t>
            </a:r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23EF33-51B9-274C-38F5-A71AAAE899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0090" y="1473798"/>
            <a:ext cx="12820010" cy="551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591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1"/>
          <p:cNvSpPr/>
          <p:nvPr/>
        </p:nvSpPr>
        <p:spPr>
          <a:xfrm>
            <a:off x="2624376" y="1264920"/>
            <a:ext cx="8877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marR="0" lvl="0" indent="0" algn="l" defTabSz="914400" rtl="0" eaLnBrk="1" fontAlgn="auto" latinLnBrk="0" hangingPunct="1">
              <a:lnSpc>
                <a:spcPts val="546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374" b="0" i="0" u="none" strike="noStrike" kern="1200" cap="none" spc="0" normalizeH="0" baseline="0" noProof="0" dirty="0">
                <a:ln>
                  <a:noFill/>
                </a:ln>
                <a:solidFill>
                  <a:srgbClr val="C6BFEE"/>
                </a:solidFill>
                <a:effectLst/>
                <a:uLnTx/>
                <a:uFillTx/>
                <a:latin typeface="Prompt" pitchFamily="34" charset="0"/>
                <a:ea typeface="Prompt" pitchFamily="34" charset="-122"/>
                <a:cs typeface="Prompt" pitchFamily="34" charset="-120"/>
              </a:rPr>
              <a:t>Investing in Telangana Education</a:t>
            </a:r>
            <a:endParaRPr kumimoji="0" lang="en-US" sz="437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376" y="2403634"/>
            <a:ext cx="2905006" cy="179534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24376" y="4476631"/>
            <a:ext cx="290500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marR="0" lvl="0" indent="0" algn="l" defTabSz="914400" rtl="0" eaLnBrk="1" fontAlgn="auto" latinLnBrk="0" hangingPunct="1">
              <a:lnSpc>
                <a:spcPts val="27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DAD8E9"/>
                </a:solidFill>
                <a:effectLst/>
                <a:uLnTx/>
                <a:uFillTx/>
                <a:latin typeface="Mukta" pitchFamily="34" charset="0"/>
                <a:ea typeface="Mukta" pitchFamily="34" charset="-122"/>
                <a:cs typeface="Mukta" pitchFamily="34" charset="-120"/>
              </a:rPr>
              <a:t>Telangana's allocation of only 7.6% of its expenditure on education in 2023-24 is lower than the average allocation for education by states in 2022-23 (14.8%).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2638" y="2403634"/>
            <a:ext cx="2905006" cy="179534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862638" y="4476631"/>
            <a:ext cx="290500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marR="0" lvl="0" indent="0" algn="l" defTabSz="914400" rtl="0" eaLnBrk="1" fontAlgn="auto" latinLnBrk="0" hangingPunct="1">
              <a:lnSpc>
                <a:spcPts val="27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DAD8E9"/>
                </a:solidFill>
                <a:effectLst/>
                <a:uLnTx/>
                <a:uFillTx/>
                <a:latin typeface="Mukta" pitchFamily="34" charset="0"/>
                <a:ea typeface="Mukta" pitchFamily="34" charset="-122"/>
                <a:cs typeface="Mukta" pitchFamily="34" charset="-120"/>
              </a:rPr>
              <a:t>Tamil Nadu has the 3rd highest Gross Enrollment Ratio at tertiary level and allocates a lion's share for education in its annual budget almost every year.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899" y="2403634"/>
            <a:ext cx="2905125" cy="179546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100899" y="4476750"/>
            <a:ext cx="290512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marR="0" lvl="0" indent="0" algn="l" defTabSz="914400" rtl="0" eaLnBrk="1" fontAlgn="auto" latinLnBrk="0" hangingPunct="1">
              <a:lnSpc>
                <a:spcPts val="27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DAD8E9"/>
                </a:solidFill>
                <a:effectLst/>
                <a:uLnTx/>
                <a:uFillTx/>
                <a:latin typeface="Mukta" pitchFamily="34" charset="0"/>
                <a:ea typeface="Mukta" pitchFamily="34" charset="-122"/>
                <a:cs typeface="Mukta" pitchFamily="34" charset="-120"/>
              </a:rPr>
              <a:t>It is recommended that the Telangana government increase its education expenditure to improve the quality of education and increase access to education for all citizens of Telangana.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THE END</a:t>
            </a:r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7BEBF8-DF3F-8328-DCED-DE555CDFF619}"/>
              </a:ext>
            </a:extLst>
          </p:cNvPr>
          <p:cNvSpPr txBox="1"/>
          <p:nvPr/>
        </p:nvSpPr>
        <p:spPr>
          <a:xfrm>
            <a:off x="548640" y="1420010"/>
            <a:ext cx="135438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 would like to express my thanks to :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Dhaval Patel, Founder of </a:t>
            </a:r>
            <a:r>
              <a:rPr lang="en-US" sz="2400" dirty="0" err="1">
                <a:solidFill>
                  <a:schemeClr val="bg1"/>
                </a:solidFill>
              </a:rPr>
              <a:t>Codebasics</a:t>
            </a:r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>
                <a:solidFill>
                  <a:schemeClr val="bg1"/>
                </a:solidFill>
              </a:rPr>
              <a:t>Hemanand</a:t>
            </a:r>
            <a:r>
              <a:rPr lang="en-US" sz="2400" dirty="0">
                <a:solidFill>
                  <a:schemeClr val="bg1"/>
                </a:solidFill>
              </a:rPr>
              <a:t> Vadivel, Co-Founder and CEO of </a:t>
            </a:r>
            <a:r>
              <a:rPr lang="en-US" sz="2400" dirty="0" err="1">
                <a:solidFill>
                  <a:schemeClr val="bg1"/>
                </a:solidFill>
              </a:rPr>
              <a:t>Codebasics</a:t>
            </a:r>
            <a:endParaRPr lang="en-US" sz="2400" dirty="0">
              <a:solidFill>
                <a:schemeClr val="bg1"/>
              </a:solidFill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fi-FI" sz="2400" b="0" i="0" u="none" strike="noStrike" baseline="0" dirty="0">
                <a:solidFill>
                  <a:schemeClr val="bg1"/>
                </a:solidFill>
                <a:latin typeface="ArialMT"/>
              </a:rPr>
              <a:t>Kalvakuntla Taraka Rama Rao / KTR, </a:t>
            </a:r>
            <a:r>
              <a:rPr lang="en-US" sz="2400" b="0" i="0" u="none" strike="noStrike" baseline="0" dirty="0">
                <a:solidFill>
                  <a:schemeClr val="bg1"/>
                </a:solidFill>
                <a:latin typeface="ArialMT"/>
              </a:rPr>
              <a:t>Minister for IT, Industries and Municipal Administration</a:t>
            </a:r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>
                <a:solidFill>
                  <a:schemeClr val="bg1"/>
                </a:solidFill>
              </a:rPr>
              <a:t>Kalvakuntla</a:t>
            </a:r>
            <a:r>
              <a:rPr lang="en-US" sz="2400" dirty="0">
                <a:solidFill>
                  <a:schemeClr val="bg1"/>
                </a:solidFill>
              </a:rPr>
              <a:t> Chandrashekar Rao, Chief Minister of Telangana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9EB50F-22A1-B5AA-E42B-81993BC02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814" y="4053348"/>
            <a:ext cx="7315200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208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047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Top 5 Districts with Highest Document Registration Revenue Growth between FY2019 and FY2022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1463040" y="7131261"/>
            <a:ext cx="8627633" cy="5389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Note: Middle value in each bar represents percentage difference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4FC0D9-90D2-939F-7997-9806E4FC04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040" y="1549101"/>
            <a:ext cx="12434368" cy="51445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59A9CE0-4E1D-B9A3-7B62-77AA69A97D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7710" y="7039114"/>
            <a:ext cx="3499698" cy="80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715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08790" y="-21516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Stamp</a:t>
            </a:r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052319-76EC-C4C2-F883-EC2D30707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005" y="1936376"/>
            <a:ext cx="6991140" cy="45642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094B2F-6156-D9EA-1E94-C37FAA61B2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6307" y="1294279"/>
            <a:ext cx="5745302" cy="538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19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0239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6586060" y="1234321"/>
            <a:ext cx="7904491" cy="1541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47"/>
              </a:lnSpc>
              <a:buNone/>
            </a:pPr>
            <a:r>
              <a:rPr lang="en-US" sz="323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Top 5 Districts Where E-stamps Revenue Contributes Significantly More to Document based Revenue in FY2022</a:t>
            </a:r>
            <a:endParaRPr lang="en-US" sz="3238" dirty="0"/>
          </a:p>
        </p:txBody>
      </p:sp>
      <p:sp>
        <p:nvSpPr>
          <p:cNvPr id="5" name="Shape 2"/>
          <p:cNvSpPr/>
          <p:nvPr/>
        </p:nvSpPr>
        <p:spPr>
          <a:xfrm>
            <a:off x="6586061" y="3528417"/>
            <a:ext cx="370046" cy="370046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725364" y="3559254"/>
            <a:ext cx="9144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1943" dirty="0"/>
          </a:p>
        </p:txBody>
      </p:sp>
      <p:sp>
        <p:nvSpPr>
          <p:cNvPr id="7" name="Text 4"/>
          <p:cNvSpPr/>
          <p:nvPr/>
        </p:nvSpPr>
        <p:spPr>
          <a:xfrm>
            <a:off x="7120533" y="3584972"/>
            <a:ext cx="1644729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 err="1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Jangaon</a:t>
            </a:r>
            <a:endParaRPr lang="en-US" sz="1619" dirty="0"/>
          </a:p>
        </p:txBody>
      </p:sp>
      <p:sp>
        <p:nvSpPr>
          <p:cNvPr id="9" name="Shape 6"/>
          <p:cNvSpPr/>
          <p:nvPr/>
        </p:nvSpPr>
        <p:spPr>
          <a:xfrm>
            <a:off x="10140553" y="3528417"/>
            <a:ext cx="370046" cy="370046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10253186" y="3559254"/>
            <a:ext cx="14478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1943" dirty="0"/>
          </a:p>
        </p:txBody>
      </p:sp>
      <p:sp>
        <p:nvSpPr>
          <p:cNvPr id="11" name="Text 8"/>
          <p:cNvSpPr/>
          <p:nvPr/>
        </p:nvSpPr>
        <p:spPr>
          <a:xfrm>
            <a:off x="10675025" y="3584972"/>
            <a:ext cx="1644729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Nirmal</a:t>
            </a:r>
            <a:endParaRPr lang="en-US" sz="1619" dirty="0"/>
          </a:p>
        </p:txBody>
      </p:sp>
      <p:sp>
        <p:nvSpPr>
          <p:cNvPr id="13" name="Shape 10"/>
          <p:cNvSpPr/>
          <p:nvPr/>
        </p:nvSpPr>
        <p:spPr>
          <a:xfrm>
            <a:off x="6586061" y="5351264"/>
            <a:ext cx="370046" cy="370046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6698694" y="5382101"/>
            <a:ext cx="14478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1943" dirty="0"/>
          </a:p>
        </p:txBody>
      </p:sp>
      <p:sp>
        <p:nvSpPr>
          <p:cNvPr id="15" name="Text 12"/>
          <p:cNvSpPr/>
          <p:nvPr/>
        </p:nvSpPr>
        <p:spPr>
          <a:xfrm>
            <a:off x="7120533" y="5407819"/>
            <a:ext cx="1889760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 err="1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Mancherial</a:t>
            </a:r>
            <a:endParaRPr lang="en-US" sz="1619" dirty="0"/>
          </a:p>
        </p:txBody>
      </p:sp>
      <p:sp>
        <p:nvSpPr>
          <p:cNvPr id="17" name="Shape 14"/>
          <p:cNvSpPr/>
          <p:nvPr/>
        </p:nvSpPr>
        <p:spPr>
          <a:xfrm>
            <a:off x="10140553" y="5351264"/>
            <a:ext cx="370046" cy="370046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10249376" y="5382101"/>
            <a:ext cx="15240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4</a:t>
            </a:r>
            <a:endParaRPr lang="en-US" sz="1943" dirty="0"/>
          </a:p>
        </p:txBody>
      </p:sp>
      <p:sp>
        <p:nvSpPr>
          <p:cNvPr id="19" name="Text 16"/>
          <p:cNvSpPr/>
          <p:nvPr/>
        </p:nvSpPr>
        <p:spPr>
          <a:xfrm>
            <a:off x="10675025" y="5407819"/>
            <a:ext cx="1644729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 err="1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Rangareddy</a:t>
            </a:r>
            <a:endParaRPr lang="en-US" sz="1619" dirty="0"/>
          </a:p>
        </p:txBody>
      </p:sp>
      <p:sp>
        <p:nvSpPr>
          <p:cNvPr id="22" name="Shape 10">
            <a:extLst>
              <a:ext uri="{FF2B5EF4-FFF2-40B4-BE49-F238E27FC236}">
                <a16:creationId xmlns:a16="http://schemas.microsoft.com/office/drawing/2014/main" id="{40E01518-2F1A-F2D3-7386-09A59A3F4BC3}"/>
              </a:ext>
            </a:extLst>
          </p:cNvPr>
          <p:cNvSpPr/>
          <p:nvPr/>
        </p:nvSpPr>
        <p:spPr>
          <a:xfrm>
            <a:off x="8541845" y="6883445"/>
            <a:ext cx="370046" cy="322512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239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4" name="Text 15">
            <a:extLst>
              <a:ext uri="{FF2B5EF4-FFF2-40B4-BE49-F238E27FC236}">
                <a16:creationId xmlns:a16="http://schemas.microsoft.com/office/drawing/2014/main" id="{B6A20A4F-D369-5791-7F94-967347D35CA6}"/>
              </a:ext>
            </a:extLst>
          </p:cNvPr>
          <p:cNvSpPr/>
          <p:nvPr/>
        </p:nvSpPr>
        <p:spPr>
          <a:xfrm>
            <a:off x="8650668" y="6872968"/>
            <a:ext cx="15240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8"/>
              </a:lnSpc>
              <a:buNone/>
            </a:pPr>
            <a:r>
              <a:rPr lang="en-US" sz="1943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6" name="Text 12">
            <a:extLst>
              <a:ext uri="{FF2B5EF4-FFF2-40B4-BE49-F238E27FC236}">
                <a16:creationId xmlns:a16="http://schemas.microsoft.com/office/drawing/2014/main" id="{273EACA3-D2D2-3713-D90B-C1F831779B21}"/>
              </a:ext>
            </a:extLst>
          </p:cNvPr>
          <p:cNvSpPr/>
          <p:nvPr/>
        </p:nvSpPr>
        <p:spPr>
          <a:xfrm>
            <a:off x="9010293" y="6883445"/>
            <a:ext cx="1889760" cy="256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24"/>
              </a:lnSpc>
              <a:buNone/>
            </a:pPr>
            <a:r>
              <a:rPr lang="en-US" sz="1619" dirty="0" err="1">
                <a:solidFill>
                  <a:schemeClr val="bg1"/>
                </a:solidFill>
              </a:rPr>
              <a:t>Kamareddy</a:t>
            </a:r>
            <a:endParaRPr lang="en-US" sz="1619" dirty="0">
              <a:solidFill>
                <a:schemeClr val="bg1"/>
              </a:solidFill>
            </a:endParaRPr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5FA5E64B-D1B2-9EC5-A7EE-914488BAF8A9}"/>
              </a:ext>
            </a:extLst>
          </p:cNvPr>
          <p:cNvSpPr/>
          <p:nvPr/>
        </p:nvSpPr>
        <p:spPr>
          <a:xfrm>
            <a:off x="139849" y="222945"/>
            <a:ext cx="1417857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E-Stamp Challan Revenue Vs Document Registration Revenue</a:t>
            </a:r>
            <a:endParaRPr lang="en-US" sz="360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1510D3AB-8E20-0E68-0FCB-755F16CD17F2}"/>
              </a:ext>
            </a:extLst>
          </p:cNvPr>
          <p:cNvSpPr/>
          <p:nvPr/>
        </p:nvSpPr>
        <p:spPr>
          <a:xfrm>
            <a:off x="251599" y="1278809"/>
            <a:ext cx="5966321" cy="1541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47"/>
              </a:lnSpc>
              <a:buNone/>
            </a:pPr>
            <a:r>
              <a:rPr lang="en-US" sz="28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E-stamps Challan Revenue Vs Document Registration Revenue District-wise(FY2019-FY2022)</a:t>
            </a:r>
            <a:endParaRPr lang="en-US" sz="28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0C61399-A9DF-AAAA-9D2E-1AA3D5FD1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54" y="3073556"/>
            <a:ext cx="5524979" cy="48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6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047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Top 5 Districts Where E-stamps Revenue Contributes Significantly More to Revenue in FY2022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1463040" y="7286883"/>
            <a:ext cx="9090212" cy="5819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Note: Middle value in each bar represents percentage difference</a:t>
            </a:r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CC472E-F864-2631-ED7C-1D14FF4C76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100" y="1288522"/>
            <a:ext cx="12348307" cy="53738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55EF59-145E-40FF-EEF2-76B147EA4A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9620" y="6941078"/>
            <a:ext cx="2827788" cy="93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40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E-Stamp Challan Count Vs Document Registration Count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1102141" y="7137837"/>
            <a:ext cx="79450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Almost no difference and the pattern is quite similar since the implementation of E-Stamp challan</a:t>
            </a:r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8E59F8-C2F1-9869-1DDE-DAF97A6D6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141" y="1049583"/>
            <a:ext cx="12009955" cy="57072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45964F-37F3-43E4-240B-F32F147FA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1332" y="6966586"/>
            <a:ext cx="2630764" cy="104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97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05609" y="222945"/>
            <a:ext cx="13812819" cy="680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Stamp Registration Revenue(FY2022)</a:t>
            </a:r>
            <a:endParaRPr lang="en-US" sz="3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ED8ED2-0209-80D1-2FB4-AF13392B6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2520" y="2153679"/>
            <a:ext cx="8515711" cy="421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39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7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40B7CAA-B24C-4FC4-80AA-5CC996782FE7}">
  <we:reference id="wa200001396" version="5.1.1.0" store="en-US" storeType="OMEX"/>
  <we:alternateReferences>
    <we:reference id="wa200001396" version="5.1.1.0" store="wa20000139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1055</TotalTime>
  <Words>1197</Words>
  <Application>Microsoft Office PowerPoint</Application>
  <PresentationFormat>Custom</PresentationFormat>
  <Paragraphs>170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Microsoft YaHei</vt:lpstr>
      <vt:lpstr>Arial</vt:lpstr>
      <vt:lpstr>ArialMT</vt:lpstr>
      <vt:lpstr>Calibri</vt:lpstr>
      <vt:lpstr>Mukta</vt:lpstr>
      <vt:lpstr>Prompt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My Computer</cp:lastModifiedBy>
  <cp:revision>8</cp:revision>
  <dcterms:created xsi:type="dcterms:W3CDTF">2023-09-30T23:00:08Z</dcterms:created>
  <dcterms:modified xsi:type="dcterms:W3CDTF">2023-10-01T18:24:33Z</dcterms:modified>
</cp:coreProperties>
</file>